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626" r:id="rId28"/>
    <p:sldId id="627" r:id="rId29"/>
    <p:sldId id="598" r:id="rId30"/>
    <p:sldId id="599" r:id="rId31"/>
    <p:sldId id="606" r:id="rId32"/>
    <p:sldId id="607" r:id="rId33"/>
    <p:sldId id="588" r:id="rId34"/>
    <p:sldId id="609" r:id="rId35"/>
    <p:sldId id="608" r:id="rId36"/>
    <p:sldId id="600" r:id="rId37"/>
    <p:sldId id="603" r:id="rId38"/>
    <p:sldId id="601" r:id="rId39"/>
    <p:sldId id="477" r:id="rId40"/>
  </p:sldIdLst>
  <p:sldSz cx="12192000" cy="6858000"/>
  <p:notesSz cx="6858000" cy="9144000"/>
  <p:embeddedFontLst>
    <p:embeddedFont>
      <p:font typeface="Sage Headline Black" panose="02010A03040201060103" pitchFamily="2" charset="0"/>
      <p:bold r:id="rId42"/>
    </p:embeddedFont>
    <p:embeddedFont>
      <p:font typeface="Sage Text" panose="02010503040201060103" pitchFamily="2" charset="0"/>
      <p:regular r:id="rId43"/>
      <p:bold r:id="rId44"/>
      <p:italic r:id="rId45"/>
      <p:boldItalic r:id="rId46"/>
    </p:embeddedFont>
    <p:embeddedFont>
      <p:font typeface="Sage Text Light" panose="02010303040201060103" pitchFamily="2"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130" d="100"/>
          <a:sy n="130" d="100"/>
        </p:scale>
        <p:origin x="1542" y="132"/>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CBDF-0C5E-FBCB-3EFE-D5F49C20E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606-ABD9-CB7A-FDAD-FFF7E229F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19ED6-4A22-046E-5169-E1B2FCBB0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75F88-CA5D-FA50-8649-BDBECF26E844}"/>
              </a:ext>
            </a:extLst>
          </p:cNvPr>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93044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2026.0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2025</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0983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US" dirty="0"/>
              <a:t>Update Nuget Package References</a:t>
            </a:r>
          </a:p>
          <a:p>
            <a:pPr marL="285750" indent="-285750">
              <a:buFont typeface="Arial" panose="020B0604020202020204" pitchFamily="34" charset="0"/>
              <a:buChar char="•"/>
            </a:pPr>
            <a:r>
              <a:rPr lang="en-US" dirty="0"/>
              <a:t>Update Accpac Libraries</a:t>
            </a:r>
          </a:p>
          <a:p>
            <a:pPr marL="285750" indent="-285750">
              <a:buFont typeface="Arial" panose="020B0604020202020204" pitchFamily="34" charset="0"/>
              <a:buChar char="•"/>
            </a:pPr>
            <a:r>
              <a:rPr lang="en-US" dirty="0"/>
              <a:t>The *.csproj, app.config, and packages.config of any sample can be used as a source for the manual steps of upgrading these files for new Nuget references and pointing to locally installed files as opposed to downloading Nuget packages.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107655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New for 2025.1! 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81" y="2407192"/>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493" y="2407192"/>
            <a:ext cx="4304739" cy="2846456"/>
          </a:xfrm>
          <a:prstGeom prst="rect">
            <a:avLst/>
          </a:prstGeom>
          <a:noFill/>
          <a:ln>
            <a:noFill/>
          </a:ln>
        </p:spPr>
      </p:pic>
      <p:sp>
        <p:nvSpPr>
          <p:cNvPr id="6" name="TextBox 5">
            <a:extLst>
              <a:ext uri="{FF2B5EF4-FFF2-40B4-BE49-F238E27FC236}">
                <a16:creationId xmlns:a16="http://schemas.microsoft.com/office/drawing/2014/main" id="{C1671A65-BA4C-DA3B-D64F-660385C89786}"/>
              </a:ext>
            </a:extLst>
          </p:cNvPr>
          <p:cNvSpPr txBox="1"/>
          <p:nvPr/>
        </p:nvSpPr>
        <p:spPr>
          <a:xfrm>
            <a:off x="6382524" y="5253648"/>
            <a:ext cx="5483213" cy="954107"/>
          </a:xfrm>
          <a:prstGeom prst="rect">
            <a:avLst/>
          </a:prstGeom>
          <a:noFill/>
        </p:spPr>
        <p:txBody>
          <a:bodyPr wrap="square" rtlCol="0">
            <a:spAutoFit/>
          </a:bodyPr>
          <a:lstStyle/>
          <a:p>
            <a:r>
              <a:rPr lang="en-US" sz="1400" dirty="0">
                <a:solidFill>
                  <a:srgbClr val="FF0000"/>
                </a:solidFill>
              </a:rPr>
              <a:t>Note: The generated model class has a TODO that must be resolved before compiling/running. The reason for this is the ROTO ID for the View ID must be manually specified (auto resolving would require the Desktop SDK to be installed).</a:t>
            </a:r>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9971-0C33-C60F-8A2E-D2968895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D06C-B261-9F9A-085B-1932B5E89E91}"/>
              </a:ext>
            </a:extLst>
          </p:cNvPr>
          <p:cNvSpPr>
            <a:spLocks noGrp="1"/>
          </p:cNvSpPr>
          <p:nvPr>
            <p:ph type="title"/>
          </p:nvPr>
        </p:nvSpPr>
        <p:spPr/>
        <p:txBody>
          <a:bodyPr/>
          <a:lstStyle/>
          <a:p>
            <a:r>
              <a:rPr lang="en-US" dirty="0"/>
              <a:t>Proxy &amp; Tester</a:t>
            </a:r>
          </a:p>
        </p:txBody>
      </p:sp>
      <p:sp>
        <p:nvSpPr>
          <p:cNvPr id="3" name="Slide Number Placeholder 2">
            <a:extLst>
              <a:ext uri="{FF2B5EF4-FFF2-40B4-BE49-F238E27FC236}">
                <a16:creationId xmlns:a16="http://schemas.microsoft.com/office/drawing/2014/main" id="{7BEBF102-F952-1CA3-01D8-F93DDD948356}"/>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99B44E42-6438-2873-576D-17CDA5C31810}"/>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06290B88-83A8-3143-9C2B-1E59D2B89A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299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87535-9E4A-00AB-E2E9-4E399489FA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629FDF-839C-F326-9630-AAFA703E126C}"/>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A24184EC-C018-85D2-4F20-958B98292CC4}"/>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BC377354-7CBA-953A-29F9-813CCCB9FD0B}"/>
              </a:ext>
            </a:extLst>
          </p:cNvPr>
          <p:cNvSpPr txBox="1"/>
          <p:nvPr/>
        </p:nvSpPr>
        <p:spPr>
          <a:xfrm>
            <a:off x="411479" y="1347300"/>
            <a:ext cx="51814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new Proxy (API) has been added to the Sage Web Screens</a:t>
            </a:r>
          </a:p>
          <a:p>
            <a:pPr marL="285750" indent="-285750">
              <a:buFont typeface="Arial" panose="020B0604020202020204" pitchFamily="34" charset="0"/>
              <a:buChar char="•"/>
            </a:pPr>
            <a:r>
              <a:rPr lang="en-US" dirty="0"/>
              <a:t>Secured with Asymmetric Elliptical Encryption</a:t>
            </a:r>
          </a:p>
          <a:p>
            <a:pPr marL="285750" indent="-285750">
              <a:buFont typeface="Arial" panose="020B0604020202020204" pitchFamily="34" charset="0"/>
              <a:buChar char="•"/>
            </a:pPr>
            <a:r>
              <a:rPr lang="en-US" dirty="0"/>
              <a:t>Any web application with valid Sage 300 credentials can host/display a Sage 300 Web Screen</a:t>
            </a:r>
          </a:p>
          <a:p>
            <a:pPr marL="742950" lvl="1" indent="-285750">
              <a:buFont typeface="Arial" panose="020B0604020202020204" pitchFamily="34" charset="0"/>
              <a:buChar char="•"/>
            </a:pPr>
            <a:r>
              <a:rPr lang="en-US" dirty="0"/>
              <a:t>See doc in docs/utilities folder</a:t>
            </a:r>
          </a:p>
          <a:p>
            <a:pPr marL="285750" indent="-285750">
              <a:buFont typeface="Arial" panose="020B0604020202020204" pitchFamily="34" charset="0"/>
              <a:buChar char="•"/>
            </a:pPr>
            <a:r>
              <a:rPr lang="en-US" dirty="0"/>
              <a:t>A Proxy Tester has been added to the Web SDK to provide valid code snippets and pattern for invoking proxy</a:t>
            </a:r>
          </a:p>
          <a:p>
            <a:pPr marL="742950" lvl="1" indent="-285750">
              <a:buFont typeface="Arial" panose="020B0604020202020204" pitchFamily="34" charset="0"/>
              <a:buChar char="•"/>
            </a:pPr>
            <a:r>
              <a:rPr lang="en-US" dirty="0"/>
              <a:t>See tester in src/utilities folder</a:t>
            </a:r>
          </a:p>
        </p:txBody>
      </p:sp>
      <p:sp>
        <p:nvSpPr>
          <p:cNvPr id="10" name="Title 1">
            <a:extLst>
              <a:ext uri="{FF2B5EF4-FFF2-40B4-BE49-F238E27FC236}">
                <a16:creationId xmlns:a16="http://schemas.microsoft.com/office/drawing/2014/main" id="{B945784F-EC3C-3870-1AD3-617B41BE8B73}"/>
              </a:ext>
            </a:extLst>
          </p:cNvPr>
          <p:cNvSpPr txBox="1">
            <a:spLocks/>
          </p:cNvSpPr>
          <p:nvPr/>
        </p:nvSpPr>
        <p:spPr>
          <a:xfrm>
            <a:off x="563879" y="453886"/>
            <a:ext cx="11353799" cy="59436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4000" b="0" i="0" kern="1200">
                <a:solidFill>
                  <a:schemeClr val="tx1"/>
                </a:solidFill>
                <a:latin typeface="Sage Headline Black" panose="02010A03040201060103" pitchFamily="2" charset="77"/>
                <a:ea typeface="+mj-ea"/>
                <a:cs typeface="+mj-cs"/>
              </a:defRPr>
            </a:lvl1pPr>
          </a:lstStyle>
          <a:p>
            <a:r>
              <a:rPr lang="en-US" dirty="0"/>
              <a:t>Proxy &amp; Tester</a:t>
            </a:r>
          </a:p>
        </p:txBody>
      </p:sp>
      <p:pic>
        <p:nvPicPr>
          <p:cNvPr id="12" name="Picture 11">
            <a:extLst>
              <a:ext uri="{FF2B5EF4-FFF2-40B4-BE49-F238E27FC236}">
                <a16:creationId xmlns:a16="http://schemas.microsoft.com/office/drawing/2014/main" id="{2C07E6A0-9757-D26A-BD6D-C85F9EB6998C}"/>
              </a:ext>
            </a:extLst>
          </p:cNvPr>
          <p:cNvPicPr>
            <a:picLocks noChangeAspect="1"/>
          </p:cNvPicPr>
          <p:nvPr/>
        </p:nvPicPr>
        <p:blipFill>
          <a:blip r:embed="rId3"/>
          <a:stretch>
            <a:fillRect/>
          </a:stretch>
        </p:blipFill>
        <p:spPr>
          <a:xfrm>
            <a:off x="5852596" y="1048246"/>
            <a:ext cx="6013141" cy="4509856"/>
          </a:xfrm>
          <a:prstGeom prst="rect">
            <a:avLst/>
          </a:prstGeom>
        </p:spPr>
      </p:pic>
    </p:spTree>
    <p:extLst>
      <p:ext uri="{BB962C8B-B14F-4D97-AF65-F5344CB8AC3E}">
        <p14:creationId xmlns:p14="http://schemas.microsoft.com/office/powerpoint/2010/main" val="36769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534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2025.2 </a:t>
            </a:r>
            <a:r>
              <a:rPr lang="en-US" dirty="0">
                <a:sym typeface="Wingdings" panose="05000000000000000000" pitchFamily="2" charset="2"/>
              </a:rPr>
              <a:t> 2026.0</a:t>
            </a:r>
          </a:p>
          <a:p>
            <a:pPr marL="742950" lvl="1" indent="-285750">
              <a:lnSpc>
                <a:spcPct val="150000"/>
              </a:lnSpc>
              <a:buFont typeface="Arial" panose="020B0604020202020204" pitchFamily="34" charset="0"/>
              <a:buChar char="•"/>
            </a:pPr>
            <a:r>
              <a:rPr lang="en-US" sz="1600" b="1" dirty="0">
                <a:solidFill>
                  <a:srgbClr val="FF0000"/>
                </a:solidFill>
                <a:sym typeface="Wingdings" panose="05000000000000000000" pitchFamily="2" charset="2"/>
              </a:rPr>
              <a:t>Note: Manual Steps required after the Upgrade Wizard has been run</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Sage300SDK_ProxyTester.docx for Proxy invocation and testing</a:t>
            </a:r>
          </a:p>
        </p:txBody>
      </p:sp>
    </p:spTree>
    <p:extLst>
      <p:ext uri="{BB962C8B-B14F-4D97-AF65-F5344CB8AC3E}">
        <p14:creationId xmlns:p14="http://schemas.microsoft.com/office/powerpoint/2010/main" val="422190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1916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776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MCP and AI!!</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23135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4723446"/>
            <a:ext cx="5428644" cy="13424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a:p>
            <a:pPr marL="285750" indent="-285750">
              <a:lnSpc>
                <a:spcPct val="150000"/>
              </a:lnSpc>
              <a:buFont typeface="Arial" panose="020B0604020202020204" pitchFamily="34" charset="0"/>
              <a:buChar char="•"/>
            </a:pPr>
            <a:r>
              <a:rPr lang="en-US" sz="1400" dirty="0"/>
              <a:t>Kendo MVVM to replace Knockout Data Binding</a:t>
            </a:r>
          </a:p>
        </p:txBody>
      </p:sp>
    </p:spTree>
    <p:extLst>
      <p:ext uri="{BB962C8B-B14F-4D97-AF65-F5344CB8AC3E}">
        <p14:creationId xmlns:p14="http://schemas.microsoft.com/office/powerpoint/2010/main" val="38707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Tree>
    <p:extLst>
      <p:ext uri="{BB962C8B-B14F-4D97-AF65-F5344CB8AC3E}">
        <p14:creationId xmlns:p14="http://schemas.microsoft.com/office/powerpoint/2010/main" val="167386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2026.0 is available in the “master” branch</a:t>
            </a:r>
          </a:p>
          <a:p>
            <a:pPr marL="285750" indent="-285750">
              <a:lnSpc>
                <a:spcPct val="150000"/>
              </a:lnSpc>
              <a:buFont typeface="Arial" panose="020B0604020202020204" pitchFamily="34" charset="0"/>
              <a:buChar char="•"/>
            </a:pPr>
            <a:r>
              <a:rPr lang="en-US" dirty="0"/>
              <a:t>2026.1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007082"/>
            <a:ext cx="3786156" cy="4031873"/>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2025.2 available in “release-2025.2”</a:t>
            </a:r>
          </a:p>
          <a:p>
            <a:pPr marL="285750" indent="-285750">
              <a:buFont typeface="Arial" panose="020B0604020202020204" pitchFamily="34" charset="0"/>
              <a:buChar char="•"/>
            </a:pPr>
            <a:r>
              <a:rPr lang="en-US" sz="1400" dirty="0"/>
              <a:t>2025.1 available in “release-2025.1”</a:t>
            </a:r>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409823490"/>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Update Nuget References</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Update Nuget References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Update Nuget References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lgn="l">
              <a:buFont typeface="Arial" panose="020B0604020202020204" pitchFamily="34" charset="0"/>
              <a:buChar char="•"/>
            </a:pPr>
            <a:r>
              <a:rPr lang="en-US" sz="1000" b="1" dirty="0">
                <a:solidFill>
                  <a:srgbClr val="FF0000"/>
                </a:solidFill>
                <a:latin typeface="Sage Text" panose="02010503040201060103" pitchFamily="2" charset="77"/>
              </a:rPr>
              <a:t>Manual Steps Required!</a:t>
            </a:r>
            <a:endParaRPr lang="en-US" sz="1000" b="1" i="0" dirty="0">
              <a:solidFill>
                <a:srgbClr val="FF0000"/>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Updated Nuget References</a:t>
            </a:r>
          </a:p>
          <a:p>
            <a:pPr marL="285750" indent="-285750">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Updated Nuget References</a:t>
            </a:r>
            <a:endParaRPr lang="en-US" sz="1000" b="0" i="0" dirty="0">
              <a:solidFill>
                <a:schemeClr val="tx1"/>
              </a:solidFill>
              <a:latin typeface="Sage Text" panose="02010503040201060103" pitchFamily="2" charset="77"/>
            </a:endParaRP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2026.0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and supporting DLLs have been placed in the bin folder targeting AnyCPU. This is solely for the wizards as it has not yet been tested in the application. </a:t>
            </a: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9866</TotalTime>
  <Words>1305</Words>
  <Application>Microsoft Office PowerPoint</Application>
  <PresentationFormat>Widescreen</PresentationFormat>
  <Paragraphs>285</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Wingdings</vt:lpstr>
      <vt:lpstr>Sage Text Light</vt:lpstr>
      <vt:lpstr>Arial</vt:lpstr>
      <vt:lpstr>Calibri</vt:lpstr>
      <vt:lpstr>Sage Headline Black</vt:lpstr>
      <vt:lpstr>Sage Text</vt:lpstr>
      <vt:lpstr>Office Theme</vt:lpstr>
      <vt:lpstr>Sage 300 Web SDK 2026.0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Proxy &amp; Tester</vt:lpstr>
      <vt:lpstr>PowerPoint Presentation</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135</cp:revision>
  <dcterms:created xsi:type="dcterms:W3CDTF">2022-05-24T17:10:57Z</dcterms:created>
  <dcterms:modified xsi:type="dcterms:W3CDTF">2025-09-04T19:27:27Z</dcterms:modified>
</cp:coreProperties>
</file>